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859" r:id="rId2"/>
    <p:sldId id="906" r:id="rId3"/>
    <p:sldId id="911" r:id="rId4"/>
    <p:sldId id="934" r:id="rId5"/>
    <p:sldId id="912" r:id="rId6"/>
    <p:sldId id="913" r:id="rId7"/>
    <p:sldId id="915" r:id="rId8"/>
    <p:sldId id="916" r:id="rId9"/>
    <p:sldId id="917" r:id="rId10"/>
    <p:sldId id="918" r:id="rId11"/>
    <p:sldId id="919" r:id="rId12"/>
    <p:sldId id="920" r:id="rId13"/>
    <p:sldId id="921" r:id="rId14"/>
    <p:sldId id="935" r:id="rId15"/>
    <p:sldId id="936" r:id="rId16"/>
    <p:sldId id="937" r:id="rId17"/>
    <p:sldId id="938" r:id="rId18"/>
    <p:sldId id="939" r:id="rId19"/>
    <p:sldId id="940" r:id="rId20"/>
    <p:sldId id="942" r:id="rId21"/>
    <p:sldId id="943" r:id="rId22"/>
    <p:sldId id="922" r:id="rId23"/>
    <p:sldId id="923" r:id="rId2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1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九年级下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928198"/>
            <a:ext cx="12192000" cy="1140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第四</a:t>
            </a:r>
            <a:r>
              <a:rPr lang="zh-CN" altLang="en-US" sz="52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单元  经济</a:t>
            </a:r>
            <a:r>
              <a:rPr lang="zh-CN" altLang="en-US" sz="52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大危机和第二次世界大战</a:t>
            </a:r>
            <a:endParaRPr lang="zh-CN" altLang="en-US" sz="52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3356992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第四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单元  总结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与提升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第二次世界大战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进程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考点2.EPS" descr="id:21474914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89557"/>
            <a:ext cx="1278255" cy="4235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214" y="1465805"/>
            <a:ext cx="10153128" cy="466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73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聊城中考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《一个中国记者看二战》中写道：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一些大国为了自保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，竟出卖了小国主权，以为这样就会填饱纳粹那帮家伙贪婪无止境的肚皮。但是，转年大战还是爆发了。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这段材料主要表明二战前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一些大国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遏制经济危机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推行绥靖政策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抵制纳粹势力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倡导欧洲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471470" y="203123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15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齐齐哈尔中考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以下示意图呈现的是第二次世界大战的主要进程，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处应为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莫斯科保卫战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日军偷袭珍珠港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诺曼底登陆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德国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无条件投降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ds36.jpg" descr="id:21474914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774726" y="1844824"/>
            <a:ext cx="7285990" cy="17551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306416" y="87910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36624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黔东南中考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历史表明，社会制度和意识形态不同的国家能够联合起来，共同应对人类和平与发展面临的挑战。下列事件可以证明这一结论的是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三国同盟的形成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世界反法西斯同盟的建立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三国协约的形成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凡尔赛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华盛顿体系的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52818" y="142140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602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镇江中考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月中旬时，德国人已打到这座城市的中心；在那里，他们陷入了困境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此后，苏联人全线反攻，迫使德国人反攻为守。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材料描述的这场战役是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凡尔登战役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莫斯科保卫战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斯大林格勒保卫战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偷袭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珍珠港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83352" y="19809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239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深圳中考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美国本计划沿苏联边境两侧平行出兵，但由于交通、航线以及苏联自身的困境，最终决定从英国本土出发，横渡大西洋出兵进攻欧洲。这一战略的调整促使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世界大战全面爆发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世界反法西斯同盟形成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世界大战转折点的出现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欧洲第二战场的开辟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39250" y="198021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5577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宿迁中考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《第二次世界大战史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第四卷》中写道：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是第二次世界大战中规模最大的登陆战役，它为盟军在西欧展开大规模进攻，加速纳粹德国的崩溃以及决定欧洲的战后形势，起到了重大作用。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材料中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处指的是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莫斯科保卫战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诺曼底登陆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柏林战役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珍珠港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95606" y="197232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614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枣庄中考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历史史实指客观存在的历史人物或历史事件，历史结论则是关于史实的基本判断和基本观点。下列表述属于历史结论的是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德军突袭波兰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德国进攻斯大林格勒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第二次世界大战是一场世界反法西斯战争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美、英等盟国军队登陆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诺曼底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183438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0803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广安中考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法西斯国家发动的第二次世界大战，经历了从局部战争逐渐发展到全球战争的过程。下列相关叙述，不准确的是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九一八事变成为中国人民抗日战争的起点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揭开了世界反法西斯战争的序幕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七七事变后中国开始全民族抗战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开辟了对日本法西斯持久作战的东方主战场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德国入侵苏联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标志着第二次世界大战全面爆发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日本挑起太平洋战争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第二次世界大战达到最大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42050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5945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云南中考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联合国不是由政治家们凭空想象出来的，而是根据时代的需要，在吸取了以往国际组织的经验和教训的基础上创建的。决定在第二次世界大战后成立联合国的国际会议是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巴黎和会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华盛顿会议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雅尔塔会议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万隆会议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61016" y="197232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161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7" y="908720"/>
            <a:ext cx="11552683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次世界大战的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考点3.EPS" descr="id:21474915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57512"/>
            <a:ext cx="1241425" cy="42354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215100"/>
              </p:ext>
            </p:extLst>
          </p:nvPr>
        </p:nvGraphicFramePr>
        <p:xfrm>
          <a:off x="478582" y="1526224"/>
          <a:ext cx="11233249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2808312">
                  <a:extLst>
                    <a:ext uri="{9D8B030D-6E8A-4147-A177-3AD203B41FA5}">
                      <a16:colId xmlns:a16="http://schemas.microsoft.com/office/drawing/2014/main" val="1029313016"/>
                    </a:ext>
                  </a:extLst>
                </a:gridCol>
                <a:gridCol w="4320480">
                  <a:extLst>
                    <a:ext uri="{9D8B030D-6E8A-4147-A177-3AD203B41FA5}">
                      <a16:colId xmlns:a16="http://schemas.microsoft.com/office/drawing/2014/main" val="2261123631"/>
                    </a:ext>
                  </a:extLst>
                </a:gridCol>
                <a:gridCol w="4104457">
                  <a:extLst>
                    <a:ext uri="{9D8B030D-6E8A-4147-A177-3AD203B41FA5}">
                      <a16:colId xmlns:a16="http://schemas.microsoft.com/office/drawing/2014/main" val="300740718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第一次世界大战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第二次世界大战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69748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1914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1918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1939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1945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12231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根本原因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帝国主义国家政治经济发展不平衡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31906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发动国及其所属集团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德国、奥匈帝国和意大利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三国同盟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德国、日本、意大利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轴心国集团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55967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性质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帝国主义掠夺战争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世界人民的反法西斯战争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41752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49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487897"/>
              </p:ext>
            </p:extLst>
          </p:nvPr>
        </p:nvGraphicFramePr>
        <p:xfrm>
          <a:off x="406574" y="908720"/>
          <a:ext cx="11449272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321070">
                  <a:extLst>
                    <a:ext uri="{9D8B030D-6E8A-4147-A177-3AD203B41FA5}">
                      <a16:colId xmlns:a16="http://schemas.microsoft.com/office/drawing/2014/main" val="3433397061"/>
                    </a:ext>
                  </a:extLst>
                </a:gridCol>
                <a:gridCol w="5798028">
                  <a:extLst>
                    <a:ext uri="{9D8B030D-6E8A-4147-A177-3AD203B41FA5}">
                      <a16:colId xmlns:a16="http://schemas.microsoft.com/office/drawing/2014/main" val="283313619"/>
                    </a:ext>
                  </a:extLst>
                </a:gridCol>
                <a:gridCol w="4330174">
                  <a:extLst>
                    <a:ext uri="{9D8B030D-6E8A-4147-A177-3AD203B41FA5}">
                      <a16:colId xmlns:a16="http://schemas.microsoft.com/office/drawing/2014/main" val="2250121408"/>
                    </a:ext>
                  </a:extLst>
                </a:gridCol>
              </a:tblGrid>
              <a:tr h="23567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第一次世界大战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1" marR="51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第二次世界大战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1" marR="51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2187983"/>
                  </a:ext>
                </a:extLst>
              </a:tr>
              <a:tr h="235661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影响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给各国人民带来巨大灾难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战争期间诞生了世界上第一个社会主义国家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促进了科学技术的进步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削弱了欧洲的力量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从根本上动摇了欧洲的优势地位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削弱了帝国主义的殖民力量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进一步促进了殖民地半殖民地国家的民族觉醒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1" marR="51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给人类社会和世界文明带来了巨大灾难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促进了世界殖民体系的瓦解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推动了科学技术的进步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1" marR="51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548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287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遂宁中考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年是第一次世界大战爆发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周年，第二次世界大战全面爆发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周年。某同学在学习了两次世界大战后，绘制了如下思维导图。由此可知，他认为战争爆发的主要原因在于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国家利益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文化冲突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宗教矛盾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种族歧视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62958" y="19464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pic>
        <p:nvPicPr>
          <p:cNvPr id="4" name="ds37.jpg" descr="id:21474915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062758" y="2708920"/>
            <a:ext cx="6918325" cy="2105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36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金昌中考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如表为两次世界大战情况统计表。这反映的是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战争发展的过程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国家实力的博弈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人类战争的残酷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国际关系的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演变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1550" y="9087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851040"/>
              </p:ext>
            </p:extLst>
          </p:nvPr>
        </p:nvGraphicFramePr>
        <p:xfrm>
          <a:off x="478582" y="1532985"/>
          <a:ext cx="11161240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112052">
                  <a:extLst>
                    <a:ext uri="{9D8B030D-6E8A-4147-A177-3AD203B41FA5}">
                      <a16:colId xmlns:a16="http://schemas.microsoft.com/office/drawing/2014/main" val="2532138003"/>
                    </a:ext>
                  </a:extLst>
                </a:gridCol>
                <a:gridCol w="2076874">
                  <a:extLst>
                    <a:ext uri="{9D8B030D-6E8A-4147-A177-3AD203B41FA5}">
                      <a16:colId xmlns:a16="http://schemas.microsoft.com/office/drawing/2014/main" val="892664234"/>
                    </a:ext>
                  </a:extLst>
                </a:gridCol>
                <a:gridCol w="1884365">
                  <a:extLst>
                    <a:ext uri="{9D8B030D-6E8A-4147-A177-3AD203B41FA5}">
                      <a16:colId xmlns:a16="http://schemas.microsoft.com/office/drawing/2014/main" val="2862443095"/>
                    </a:ext>
                  </a:extLst>
                </a:gridCol>
                <a:gridCol w="2681597">
                  <a:extLst>
                    <a:ext uri="{9D8B030D-6E8A-4147-A177-3AD203B41FA5}">
                      <a16:colId xmlns:a16="http://schemas.microsoft.com/office/drawing/2014/main" val="1094957044"/>
                    </a:ext>
                  </a:extLst>
                </a:gridCol>
                <a:gridCol w="3406352">
                  <a:extLst>
                    <a:ext uri="{9D8B030D-6E8A-4147-A177-3AD203B41FA5}">
                      <a16:colId xmlns:a16="http://schemas.microsoft.com/office/drawing/2014/main" val="1045933175"/>
                    </a:ext>
                  </a:extLst>
                </a:gridCol>
              </a:tblGrid>
              <a:tr h="29947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战争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伤亡人数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经济损失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参与国家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地区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战役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4580045"/>
                  </a:ext>
                </a:extLst>
              </a:tr>
              <a:tr h="56104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850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余万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321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亿美元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多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个国家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凡尔登战役被称为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凡尔登绞肉机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7126773"/>
                  </a:ext>
                </a:extLst>
              </a:tr>
              <a:tr h="88043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二战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7000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余万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万亿美元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多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个国家和地区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斯大林格勒保卫战伤亡人数逾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4538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846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5" y="692696"/>
            <a:ext cx="11521281" cy="442837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8199" y="1184887"/>
            <a:ext cx="5514015" cy="5421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33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新经济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政策与罗斯福新政的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考点1.EPS" descr="id:21474914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49892"/>
            <a:ext cx="1177290" cy="43878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12113"/>
              </p:ext>
            </p:extLst>
          </p:nvPr>
        </p:nvGraphicFramePr>
        <p:xfrm>
          <a:off x="190550" y="1392449"/>
          <a:ext cx="11809312" cy="4865687"/>
        </p:xfrm>
        <a:graphic>
          <a:graphicData uri="http://schemas.openxmlformats.org/drawingml/2006/table">
            <a:tbl>
              <a:tblPr firstRow="1" firstCol="1" bandRow="1"/>
              <a:tblGrid>
                <a:gridCol w="648072">
                  <a:extLst>
                    <a:ext uri="{9D8B030D-6E8A-4147-A177-3AD203B41FA5}">
                      <a16:colId xmlns:a16="http://schemas.microsoft.com/office/drawing/2014/main" val="2756685047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666967707"/>
                    </a:ext>
                  </a:extLst>
                </a:gridCol>
                <a:gridCol w="6120680">
                  <a:extLst>
                    <a:ext uri="{9D8B030D-6E8A-4147-A177-3AD203B41FA5}">
                      <a16:colId xmlns:a16="http://schemas.microsoft.com/office/drawing/2014/main" val="3777344006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1628611360"/>
                    </a:ext>
                  </a:extLst>
                </a:gridCol>
              </a:tblGrid>
              <a:tr h="353928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新经济政策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199" marR="81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罗斯福新政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199" marR="81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5493368"/>
                  </a:ext>
                </a:extLst>
              </a:tr>
              <a:tr h="707855">
                <a:tc rowSpan="5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</a:t>
                      </a: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同</a:t>
                      </a: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点</a:t>
                      </a:r>
                    </a:p>
                  </a:txBody>
                  <a:tcPr marL="7971" marR="7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背景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苏俄经济异常困难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社会矛盾加剧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战时共产主义政策的弊端逐渐暴露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971" marR="7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经济大危机冲击了美国的资本主义制度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971" marR="7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8485996"/>
                  </a:ext>
                </a:extLst>
              </a:tr>
              <a:tr h="70785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性质或</a:t>
                      </a: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前提条件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在无产阶级专政条件下进行的改革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971" marR="7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在资本主义制度下进行的改革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971" marR="7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7447536"/>
                  </a:ext>
                </a:extLst>
              </a:tr>
              <a:tr h="35392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目的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恢复国民经济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建立社会主义经济基础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971" marR="7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维护资本主义制度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971" marR="7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0768067"/>
                  </a:ext>
                </a:extLst>
              </a:tr>
              <a:tr h="70785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方式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利用市场和商品货币关系来发展生产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国家放松对经济的干预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971" marR="7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采用国家干预经济的手段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971" marR="7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576552"/>
                  </a:ext>
                </a:extLst>
              </a:tr>
              <a:tr h="106178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作用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调动了生产者的积极性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迅速缓解了危机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巩固了工农联盟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促使国民经济稳步发展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971" marR="7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缓和了危机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巩固了资本主义制度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971" marR="7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67059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886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716456"/>
              </p:ext>
            </p:extLst>
          </p:nvPr>
        </p:nvGraphicFramePr>
        <p:xfrm>
          <a:off x="478582" y="1052736"/>
          <a:ext cx="11377264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692708">
                  <a:extLst>
                    <a:ext uri="{9D8B030D-6E8A-4147-A177-3AD203B41FA5}">
                      <a16:colId xmlns:a16="http://schemas.microsoft.com/office/drawing/2014/main" val="249450033"/>
                    </a:ext>
                  </a:extLst>
                </a:gridCol>
                <a:gridCol w="5688631">
                  <a:extLst>
                    <a:ext uri="{9D8B030D-6E8A-4147-A177-3AD203B41FA5}">
                      <a16:colId xmlns:a16="http://schemas.microsoft.com/office/drawing/2014/main" val="1156065698"/>
                    </a:ext>
                  </a:extLst>
                </a:gridCol>
                <a:gridCol w="3995925">
                  <a:extLst>
                    <a:ext uri="{9D8B030D-6E8A-4147-A177-3AD203B41FA5}">
                      <a16:colId xmlns:a16="http://schemas.microsoft.com/office/drawing/2014/main" val="2815474183"/>
                    </a:ext>
                  </a:extLst>
                </a:gridCol>
              </a:tblGrid>
              <a:tr h="24478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新经济政策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1" marR="51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罗斯福新政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1" marR="51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2968722"/>
                  </a:ext>
                </a:extLst>
              </a:tr>
              <a:tr h="246870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相同点</a:t>
                      </a: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都是在经济出现困难或危机的情况下推行的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都使经济得到恢复和发展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巩固了统治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都注意利用不同经济制度的长处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④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在农业政策上都主张国家对农业生产和分配进行干预或调节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以调动农民的生产积极性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促进农业的恢复和发展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1" marR="51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06754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60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镇江中考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下图描绘了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年美国街头出现了一批穿西装、戴礼帽的人售卖苹果的场景。图中现象产生的主要原因是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美国南北矛盾的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加剧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第一次世界大战爆发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法西斯势力的不断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扩张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经济危机导致就业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困难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ds117.jpg" descr="id:21474914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38822" y="1988840"/>
            <a:ext cx="6470650" cy="260286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751104" y="142140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56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0131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33FF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绥化中考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年，为了应对经济大危机，罗斯福宣布实施新政。新政采用的手段是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余粮收集制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农业集体化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征收粮食税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干预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宿迁中考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日，罗斯福在就职演说中说：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我们最重大的首要任务，是使人民有工作可做。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为了完成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首要任务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，他采取的措施是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整顿金融体系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实行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以工代赈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调整农业政策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完善社会保障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制度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95320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983638" y="364502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21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13845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临沂中考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来源：依据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年版义务教育教科书《世界历史》九年级下册第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页内容制作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，结合所学可知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1929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年资本主义世界经济危机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情况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</a:pP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只有美国受到这次经济危机的沉重打击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美国政府通过政策调整扭转了经济困局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罗斯福新政解决了美国社会的根本矛盾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法西斯国家的侵略扩张与这次危机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无关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807174" y="130252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715444"/>
              </p:ext>
            </p:extLst>
          </p:nvPr>
        </p:nvGraphicFramePr>
        <p:xfrm>
          <a:off x="507866" y="2261984"/>
          <a:ext cx="11131956" cy="2103120"/>
        </p:xfrm>
        <a:graphic>
          <a:graphicData uri="http://schemas.openxmlformats.org/drawingml/2006/table">
            <a:tbl>
              <a:tblPr firstRow="1" firstCol="1" bandRow="1"/>
              <a:tblGrid>
                <a:gridCol w="3710450">
                  <a:extLst>
                    <a:ext uri="{9D8B030D-6E8A-4147-A177-3AD203B41FA5}">
                      <a16:colId xmlns:a16="http://schemas.microsoft.com/office/drawing/2014/main" val="1786707022"/>
                    </a:ext>
                  </a:extLst>
                </a:gridCol>
                <a:gridCol w="3710450">
                  <a:extLst>
                    <a:ext uri="{9D8B030D-6E8A-4147-A177-3AD203B41FA5}">
                      <a16:colId xmlns:a16="http://schemas.microsoft.com/office/drawing/2014/main" val="2578740911"/>
                    </a:ext>
                  </a:extLst>
                </a:gridCol>
                <a:gridCol w="3711056">
                  <a:extLst>
                    <a:ext uri="{9D8B030D-6E8A-4147-A177-3AD203B41FA5}">
                      <a16:colId xmlns:a16="http://schemas.microsoft.com/office/drawing/2014/main" val="3307282458"/>
                    </a:ext>
                  </a:extLst>
                </a:gridCol>
              </a:tblGrid>
              <a:tr h="16295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美国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整个资本主义世界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154698"/>
                  </a:ext>
                </a:extLst>
              </a:tr>
              <a:tr h="16295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工业产量下降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超过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1/3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以上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5531705"/>
                  </a:ext>
                </a:extLst>
              </a:tr>
              <a:tr h="16295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贸易额减少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70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2/3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263782"/>
                  </a:ext>
                </a:extLst>
              </a:tr>
              <a:tr h="31939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失业人数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500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r>
                        <a:rPr lang="zh-CN" sz="2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700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超过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000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61044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293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菏泽中考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有人说罗斯福新政是运用国家政权之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给这个社会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肌体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做了一次外科手术，不是结束其生命，而是促使其新生。使其新生的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外科手术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方案是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推行计划经济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建立福利国家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进行殖民扩张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实行国家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7248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35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1027</TotalTime>
  <Words>1297</Words>
  <Application>Microsoft Office PowerPoint</Application>
  <PresentationFormat>自定义</PresentationFormat>
  <Paragraphs>188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300</cp:revision>
  <dcterms:created xsi:type="dcterms:W3CDTF">2020-11-06T05:24:40Z</dcterms:created>
  <dcterms:modified xsi:type="dcterms:W3CDTF">2024-12-15T13:52:25Z</dcterms:modified>
</cp:coreProperties>
</file>